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59" r:id="rId4"/>
    <p:sldId id="258" r:id="rId5"/>
    <p:sldId id="260" r:id="rId6"/>
    <p:sldId id="261" r:id="rId7"/>
    <p:sldId id="265" r:id="rId8"/>
    <p:sldId id="262" r:id="rId9"/>
    <p:sldId id="263" r:id="rId10"/>
    <p:sldId id="266" r:id="rId11"/>
    <p:sldId id="267" r:id="rId12"/>
    <p:sldId id="268" r:id="rId13"/>
    <p:sldId id="270" r:id="rId14"/>
    <p:sldId id="271" r:id="rId15"/>
    <p:sldId id="269"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7"/>
  </p:normalViewPr>
  <p:slideViewPr>
    <p:cSldViewPr snapToGrid="0" snapToObjects="1">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D114DEE-FB39-CE4E-B769-AB255DB71981}"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20515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14DEE-FB39-CE4E-B769-AB255DB71981}"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1949652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14DEE-FB39-CE4E-B769-AB255DB71981}"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149912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114DEE-FB39-CE4E-B769-AB255DB71981}"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121393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114DEE-FB39-CE4E-B769-AB255DB71981}"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1528125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114DEE-FB39-CE4E-B769-AB255DB71981}"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1451285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D114DEE-FB39-CE4E-B769-AB255DB71981}"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631967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114DEE-FB39-CE4E-B769-AB255DB71981}"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2765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14DEE-FB39-CE4E-B769-AB255DB71981}"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93278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114DEE-FB39-CE4E-B769-AB255DB71981}"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61924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114DEE-FB39-CE4E-B769-AB255DB71981}"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3BCB6A-3402-D646-872A-419184EDB681}" type="slidenum">
              <a:rPr lang="en-US" smtClean="0"/>
              <a:t>‹#›</a:t>
            </a:fld>
            <a:endParaRPr lang="en-US"/>
          </a:p>
        </p:txBody>
      </p:sp>
    </p:spTree>
    <p:extLst>
      <p:ext uri="{BB962C8B-B14F-4D97-AF65-F5344CB8AC3E}">
        <p14:creationId xmlns:p14="http://schemas.microsoft.com/office/powerpoint/2010/main" val="869867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14DEE-FB39-CE4E-B769-AB255DB71981}" type="datetimeFigureOut">
              <a:rPr lang="en-US" smtClean="0"/>
              <a:t>10/29/2025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BCB6A-3402-D646-872A-419184EDB681}" type="slidenum">
              <a:rPr lang="en-US" smtClean="0"/>
              <a:t>‹#›</a:t>
            </a:fld>
            <a:endParaRPr lang="en-US"/>
          </a:p>
        </p:txBody>
      </p:sp>
    </p:spTree>
    <p:extLst>
      <p:ext uri="{BB962C8B-B14F-4D97-AF65-F5344CB8AC3E}">
        <p14:creationId xmlns:p14="http://schemas.microsoft.com/office/powerpoint/2010/main" val="924056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Lyme Disease Update 2025</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90669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182FA4-1889-4E56-F7D5-8DED025D8D5E}"/>
              </a:ext>
            </a:extLst>
          </p:cNvPr>
          <p:cNvSpPr>
            <a:spLocks noGrp="1"/>
          </p:cNvSpPr>
          <p:nvPr>
            <p:ph type="title"/>
          </p:nvPr>
        </p:nvSpPr>
        <p:spPr/>
        <p:txBody>
          <a:bodyPr/>
          <a:lstStyle/>
          <a:p>
            <a:r>
              <a:rPr lang="en-US" dirty="0"/>
              <a:t>Combination therapy vs monotherapy study: Results</a:t>
            </a:r>
          </a:p>
        </p:txBody>
      </p:sp>
      <p:sp>
        <p:nvSpPr>
          <p:cNvPr id="3" name="Content Placeholder 2">
            <a:extLst>
              <a:ext uri="{FF2B5EF4-FFF2-40B4-BE49-F238E27FC236}">
                <a16:creationId xmlns:a16="http://schemas.microsoft.com/office/drawing/2014/main" xmlns="" id="{871C4848-B51A-D16B-CA80-B6B7547DFBBE}"/>
              </a:ext>
            </a:extLst>
          </p:cNvPr>
          <p:cNvSpPr>
            <a:spLocks noGrp="1"/>
          </p:cNvSpPr>
          <p:nvPr>
            <p:ph idx="1"/>
          </p:nvPr>
        </p:nvSpPr>
        <p:spPr/>
        <p:txBody>
          <a:bodyPr/>
          <a:lstStyle/>
          <a:p>
            <a:r>
              <a:rPr lang="en-US" dirty="0"/>
              <a:t>All infected, untreated controls were persistently infected </a:t>
            </a:r>
          </a:p>
          <a:p>
            <a:r>
              <a:rPr lang="en-US" dirty="0"/>
              <a:t>All monotherapy failed to eradicate persistent Bb infection</a:t>
            </a:r>
          </a:p>
          <a:p>
            <a:r>
              <a:rPr lang="en-US" dirty="0"/>
              <a:t>Some monotherapies did eradicate infection but not in all the mice in the group (e.g. cefotaxime)</a:t>
            </a:r>
          </a:p>
          <a:p>
            <a:r>
              <a:rPr lang="en-US" dirty="0"/>
              <a:t>Several of the combinations successfully eradicated persistent Bb infection: </a:t>
            </a:r>
          </a:p>
          <a:p>
            <a:pPr lvl="1"/>
            <a:r>
              <a:rPr lang="en-US" dirty="0"/>
              <a:t>Cefotaxime (or ceftriaxone) plus doxycycline</a:t>
            </a:r>
          </a:p>
          <a:p>
            <a:pPr lvl="1"/>
            <a:r>
              <a:rPr lang="en-US" dirty="0"/>
              <a:t>Above plus </a:t>
            </a:r>
            <a:r>
              <a:rPr lang="en-US" dirty="0" err="1"/>
              <a:t>carbomycin</a:t>
            </a:r>
            <a:endParaRPr lang="en-US" dirty="0"/>
          </a:p>
          <a:p>
            <a:pPr lvl="1"/>
            <a:r>
              <a:rPr lang="en-US" dirty="0"/>
              <a:t>Dapsone plus rifampicin</a:t>
            </a:r>
          </a:p>
          <a:p>
            <a:pPr lvl="1"/>
            <a:r>
              <a:rPr lang="en-US" dirty="0"/>
              <a:t>Dapsone plus </a:t>
            </a:r>
            <a:r>
              <a:rPr lang="en-US" dirty="0" err="1"/>
              <a:t>clofazamine</a:t>
            </a:r>
            <a:endParaRPr lang="en-US" dirty="0"/>
          </a:p>
        </p:txBody>
      </p:sp>
    </p:spTree>
    <p:extLst>
      <p:ext uri="{BB962C8B-B14F-4D97-AF65-F5344CB8AC3E}">
        <p14:creationId xmlns:p14="http://schemas.microsoft.com/office/powerpoint/2010/main" val="2004667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B81AC-6ED9-9056-E9C5-2D30AE4C14FB}"/>
              </a:ext>
            </a:extLst>
          </p:cNvPr>
          <p:cNvSpPr>
            <a:spLocks noGrp="1"/>
          </p:cNvSpPr>
          <p:nvPr>
            <p:ph type="title"/>
          </p:nvPr>
        </p:nvSpPr>
        <p:spPr/>
        <p:txBody>
          <a:bodyPr/>
          <a:lstStyle/>
          <a:p>
            <a:r>
              <a:rPr lang="en-US" dirty="0"/>
              <a:t>Combination therapy vs monotherapy study:</a:t>
            </a:r>
            <a:br>
              <a:rPr lang="en-US" dirty="0"/>
            </a:br>
            <a:r>
              <a:rPr lang="en-US" dirty="0"/>
              <a:t>Conclusions</a:t>
            </a:r>
          </a:p>
        </p:txBody>
      </p:sp>
      <p:sp>
        <p:nvSpPr>
          <p:cNvPr id="3" name="Content Placeholder 2">
            <a:extLst>
              <a:ext uri="{FF2B5EF4-FFF2-40B4-BE49-F238E27FC236}">
                <a16:creationId xmlns:a16="http://schemas.microsoft.com/office/drawing/2014/main" xmlns="" id="{A3C77966-4491-69A8-C9BD-C74BE29612C8}"/>
              </a:ext>
            </a:extLst>
          </p:cNvPr>
          <p:cNvSpPr>
            <a:spLocks noGrp="1"/>
          </p:cNvSpPr>
          <p:nvPr>
            <p:ph idx="1"/>
          </p:nvPr>
        </p:nvSpPr>
        <p:spPr>
          <a:xfrm>
            <a:off x="539621" y="1825625"/>
            <a:ext cx="10515600" cy="4351338"/>
          </a:xfrm>
        </p:spPr>
        <p:txBody>
          <a:bodyPr/>
          <a:lstStyle/>
          <a:p>
            <a:r>
              <a:rPr lang="en-US" dirty="0"/>
              <a:t>Monotherapies do not clear/eradicate Bb infection in all the mice treated</a:t>
            </a:r>
          </a:p>
          <a:p>
            <a:r>
              <a:rPr lang="en-US" dirty="0"/>
              <a:t>Various antimicrobial combinations DO clear/eradicate in all the mice treated</a:t>
            </a:r>
          </a:p>
          <a:p>
            <a:r>
              <a:rPr lang="en-US" dirty="0"/>
              <a:t>The most practical and clinically useful combinations are those that combine a cephalosporin (known to be active against Bb) and doxycycline</a:t>
            </a:r>
          </a:p>
          <a:p>
            <a:r>
              <a:rPr lang="en-US" dirty="0"/>
              <a:t>Infected, untreated controls remain infected (murine immune system did not clear infection)  </a:t>
            </a:r>
          </a:p>
        </p:txBody>
      </p:sp>
    </p:spTree>
    <p:extLst>
      <p:ext uri="{BB962C8B-B14F-4D97-AF65-F5344CB8AC3E}">
        <p14:creationId xmlns:p14="http://schemas.microsoft.com/office/powerpoint/2010/main" val="3966133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ABF227-7E5B-8F45-5E76-9EA97C6F6BF3}"/>
              </a:ext>
            </a:extLst>
          </p:cNvPr>
          <p:cNvSpPr>
            <a:spLocks noGrp="1"/>
          </p:cNvSpPr>
          <p:nvPr>
            <p:ph type="title"/>
          </p:nvPr>
        </p:nvSpPr>
        <p:spPr/>
        <p:txBody>
          <a:bodyPr/>
          <a:lstStyle/>
          <a:p>
            <a:r>
              <a:rPr lang="en-US" dirty="0"/>
              <a:t>Combination therapy for PTLD</a:t>
            </a:r>
          </a:p>
        </p:txBody>
      </p:sp>
      <p:sp>
        <p:nvSpPr>
          <p:cNvPr id="3" name="Content Placeholder 2">
            <a:extLst>
              <a:ext uri="{FF2B5EF4-FFF2-40B4-BE49-F238E27FC236}">
                <a16:creationId xmlns:a16="http://schemas.microsoft.com/office/drawing/2014/main" xmlns="" id="{87C80ABC-B247-F7A8-0293-1FECBF1C36BC}"/>
              </a:ext>
            </a:extLst>
          </p:cNvPr>
          <p:cNvSpPr>
            <a:spLocks noGrp="1"/>
          </p:cNvSpPr>
          <p:nvPr>
            <p:ph idx="1"/>
          </p:nvPr>
        </p:nvSpPr>
        <p:spPr>
          <a:xfrm>
            <a:off x="726232" y="1984245"/>
            <a:ext cx="10515600" cy="4351338"/>
          </a:xfrm>
        </p:spPr>
        <p:txBody>
          <a:bodyPr/>
          <a:lstStyle/>
          <a:p>
            <a:r>
              <a:rPr lang="en-US" dirty="0"/>
              <a:t>Patient experience I have observed:</a:t>
            </a:r>
          </a:p>
          <a:p>
            <a:pPr lvl="1"/>
            <a:r>
              <a:rPr lang="en-US" dirty="0"/>
              <a:t>Combination of either cefuroxime or cefpodoxime with doxycycline</a:t>
            </a:r>
          </a:p>
          <a:p>
            <a:pPr lvl="1"/>
            <a:r>
              <a:rPr lang="en-US" dirty="0"/>
              <a:t>Treatment duration: 1 - 12 months (average ~ 4 - 6 months)</a:t>
            </a:r>
          </a:p>
          <a:p>
            <a:pPr lvl="1"/>
            <a:r>
              <a:rPr lang="en-US" dirty="0"/>
              <a:t>Effectiveness based on symptoms (improving or resolving)</a:t>
            </a:r>
          </a:p>
          <a:p>
            <a:pPr lvl="1"/>
            <a:r>
              <a:rPr lang="en-US" dirty="0"/>
              <a:t>Majority improved (many had resolution of symptoms)</a:t>
            </a:r>
          </a:p>
          <a:p>
            <a:pPr lvl="1"/>
            <a:r>
              <a:rPr lang="en-US" dirty="0"/>
              <a:t>No relapse of symptoms after discontinuing therapy </a:t>
            </a:r>
          </a:p>
          <a:p>
            <a:pPr lvl="1"/>
            <a:r>
              <a:rPr lang="en-US" dirty="0"/>
              <a:t>Herxheimer symptoms occurred in some</a:t>
            </a:r>
          </a:p>
          <a:p>
            <a:pPr lvl="1"/>
            <a:r>
              <a:rPr lang="en-US" dirty="0"/>
              <a:t>Some patients did not respond</a:t>
            </a:r>
          </a:p>
          <a:p>
            <a:pPr lvl="1"/>
            <a:r>
              <a:rPr lang="en-US" dirty="0"/>
              <a:t>Reason for non-response: persistent symptoms due to peptidoglycan?, symptoms due to another “non-Lyme” cause?</a:t>
            </a:r>
          </a:p>
          <a:p>
            <a:pPr lvl="1"/>
            <a:r>
              <a:rPr lang="en-US" dirty="0"/>
              <a:t>Duration of these combinations to potentially eradicate Lyme - unknown</a:t>
            </a:r>
          </a:p>
        </p:txBody>
      </p:sp>
    </p:spTree>
    <p:extLst>
      <p:ext uri="{BB962C8B-B14F-4D97-AF65-F5344CB8AC3E}">
        <p14:creationId xmlns:p14="http://schemas.microsoft.com/office/powerpoint/2010/main" val="3416527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B5C11D-CFED-B5BE-574F-F7C46DD399F8}"/>
              </a:ext>
            </a:extLst>
          </p:cNvPr>
          <p:cNvSpPr>
            <a:spLocks noGrp="1"/>
          </p:cNvSpPr>
          <p:nvPr>
            <p:ph type="title"/>
          </p:nvPr>
        </p:nvSpPr>
        <p:spPr/>
        <p:txBody>
          <a:bodyPr/>
          <a:lstStyle/>
          <a:p>
            <a:r>
              <a:rPr lang="en-US" dirty="0"/>
              <a:t>Bb peptidoglycan (Bb Pg)</a:t>
            </a:r>
          </a:p>
        </p:txBody>
      </p:sp>
      <p:sp>
        <p:nvSpPr>
          <p:cNvPr id="3" name="Content Placeholder 2">
            <a:extLst>
              <a:ext uri="{FF2B5EF4-FFF2-40B4-BE49-F238E27FC236}">
                <a16:creationId xmlns:a16="http://schemas.microsoft.com/office/drawing/2014/main" xmlns="" id="{603CBCD4-56BC-C6B4-85EA-D50F7F45A478}"/>
              </a:ext>
            </a:extLst>
          </p:cNvPr>
          <p:cNvSpPr>
            <a:spLocks noGrp="1"/>
          </p:cNvSpPr>
          <p:nvPr>
            <p:ph idx="1"/>
          </p:nvPr>
        </p:nvSpPr>
        <p:spPr/>
        <p:txBody>
          <a:bodyPr>
            <a:normAutofit lnSpcReduction="10000"/>
          </a:bodyPr>
          <a:lstStyle/>
          <a:p>
            <a:r>
              <a:rPr lang="en-US" dirty="0"/>
              <a:t>Pg is a molecular sac that makes up the bacterial cell wall</a:t>
            </a:r>
          </a:p>
          <a:p>
            <a:r>
              <a:rPr lang="en-US" dirty="0"/>
              <a:t>Pg is found in almost all bacteria</a:t>
            </a:r>
          </a:p>
          <a:p>
            <a:r>
              <a:rPr lang="en-US" dirty="0"/>
              <a:t>Prevents bacterial cell from bursting from internal osmotic pressure</a:t>
            </a:r>
          </a:p>
          <a:p>
            <a:r>
              <a:rPr lang="en-US" dirty="0"/>
              <a:t>Pg is a muropeptide (peptide/protein bound to glycan/sugar molecules)</a:t>
            </a:r>
          </a:p>
          <a:p>
            <a:r>
              <a:rPr lang="en-US" dirty="0"/>
              <a:t>Bb Pg has slightly a different molecular structure compared to Pg in other bacteria</a:t>
            </a:r>
          </a:p>
          <a:p>
            <a:r>
              <a:rPr lang="en-US" dirty="0"/>
              <a:t>Bb cannot effectively recycle Pg released from bacteria. Thus, Pg remains as a free molecule not attached to a bacterial cell. (Other bacteria recycle Pg to make new bacterial cell wall)</a:t>
            </a:r>
          </a:p>
        </p:txBody>
      </p:sp>
    </p:spTree>
    <p:extLst>
      <p:ext uri="{BB962C8B-B14F-4D97-AF65-F5344CB8AC3E}">
        <p14:creationId xmlns:p14="http://schemas.microsoft.com/office/powerpoint/2010/main" val="1950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8E20A0-6FAC-30A9-7472-A64E3665E6A4}"/>
              </a:ext>
            </a:extLst>
          </p:cNvPr>
          <p:cNvSpPr>
            <a:spLocks noGrp="1"/>
          </p:cNvSpPr>
          <p:nvPr>
            <p:ph type="title"/>
          </p:nvPr>
        </p:nvSpPr>
        <p:spPr/>
        <p:txBody>
          <a:bodyPr/>
          <a:lstStyle/>
          <a:p>
            <a:r>
              <a:rPr lang="en-US" dirty="0"/>
              <a:t>Bb peptidoglycan </a:t>
            </a:r>
          </a:p>
        </p:txBody>
      </p:sp>
      <p:sp>
        <p:nvSpPr>
          <p:cNvPr id="3" name="Content Placeholder 2">
            <a:extLst>
              <a:ext uri="{FF2B5EF4-FFF2-40B4-BE49-F238E27FC236}">
                <a16:creationId xmlns:a16="http://schemas.microsoft.com/office/drawing/2014/main" xmlns="" id="{7A238C0F-F29F-BD64-A916-7B8063942C34}"/>
              </a:ext>
            </a:extLst>
          </p:cNvPr>
          <p:cNvSpPr>
            <a:spLocks noGrp="1"/>
          </p:cNvSpPr>
          <p:nvPr>
            <p:ph idx="1"/>
          </p:nvPr>
        </p:nvSpPr>
        <p:spPr/>
        <p:txBody>
          <a:bodyPr/>
          <a:lstStyle/>
          <a:p>
            <a:r>
              <a:rPr lang="en-US" dirty="0"/>
              <a:t>Cell wall fragments (“dead pieces” of Bb bacteria)</a:t>
            </a:r>
          </a:p>
          <a:p>
            <a:r>
              <a:rPr lang="en-US" dirty="0"/>
              <a:t>Study of Lyme arthritis(LA) patients (Jutras BL et al, 2019):</a:t>
            </a:r>
          </a:p>
          <a:p>
            <a:pPr lvl="1"/>
            <a:r>
              <a:rPr lang="en-US" dirty="0"/>
              <a:t>LA patients mount a specific immune globulin/antibody response to Bb Pg. These antibody levels are very high in the synovial fluid of involved joints. The levels are much higher than in the serum.</a:t>
            </a:r>
          </a:p>
          <a:p>
            <a:pPr lvl="1"/>
            <a:r>
              <a:rPr lang="en-US" dirty="0"/>
              <a:t>Bb Pg was found in 94% of synovial fluid samples of LA patients</a:t>
            </a:r>
          </a:p>
          <a:p>
            <a:pPr lvl="1"/>
            <a:r>
              <a:rPr lang="en-US" dirty="0"/>
              <a:t>High levels of proinflammatory cytokines are found in synovial fluid of LA patients AND the cytokine pattern is similar to those produced from white blood cells (mononuclear cells) stimulated with Bb Pg</a:t>
            </a:r>
          </a:p>
          <a:p>
            <a:pPr lvl="1"/>
            <a:r>
              <a:rPr lang="en-US" dirty="0"/>
              <a:t>In mice, systemic injection of Bb Pg elicits acute arthritis (identical to LA except no live bacteria were administered)</a:t>
            </a:r>
          </a:p>
          <a:p>
            <a:pPr lvl="1"/>
            <a:endParaRPr lang="en-US" dirty="0"/>
          </a:p>
        </p:txBody>
      </p:sp>
    </p:spTree>
    <p:extLst>
      <p:ext uri="{BB962C8B-B14F-4D97-AF65-F5344CB8AC3E}">
        <p14:creationId xmlns:p14="http://schemas.microsoft.com/office/powerpoint/2010/main" val="3300901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579A15-7C22-6841-7D64-E93B9A5B2897}"/>
              </a:ext>
            </a:extLst>
          </p:cNvPr>
          <p:cNvSpPr txBox="1"/>
          <p:nvPr/>
        </p:nvSpPr>
        <p:spPr>
          <a:xfrm>
            <a:off x="653143" y="674400"/>
            <a:ext cx="10300996" cy="3385542"/>
          </a:xfrm>
          <a:prstGeom prst="rect">
            <a:avLst/>
          </a:prstGeom>
          <a:noFill/>
        </p:spPr>
        <p:txBody>
          <a:bodyPr wrap="square">
            <a:spAutoFit/>
          </a:bodyPr>
          <a:lstStyle/>
          <a:p>
            <a:pPr algn="l"/>
            <a:r>
              <a:rPr lang="en-US" sz="4000" b="0" i="0" u="none" strike="noStrike" baseline="0" dirty="0">
                <a:latin typeface="MyriadPro-Semibold"/>
              </a:rPr>
              <a:t>The peptidoglycan of </a:t>
            </a:r>
            <a:r>
              <a:rPr lang="en-US" sz="4000" b="0" i="1" u="none" strike="noStrike" baseline="0" dirty="0">
                <a:latin typeface="MyriadPro-SemiboldIt"/>
              </a:rPr>
              <a:t>Borrelia burgdorferi </a:t>
            </a:r>
            <a:r>
              <a:rPr lang="en-US" sz="4000" b="0" i="0" u="none" strike="noStrike" baseline="0" dirty="0">
                <a:latin typeface="MyriadPro-Semibold"/>
              </a:rPr>
              <a:t>can persist in</a:t>
            </a:r>
          </a:p>
          <a:p>
            <a:pPr algn="l"/>
            <a:r>
              <a:rPr lang="en-US" sz="4000" b="0" i="0" u="none" strike="noStrike" baseline="0" dirty="0">
                <a:latin typeface="MyriadPro-Semibold"/>
              </a:rPr>
              <a:t>discrete tissues and cause systemic responses</a:t>
            </a:r>
          </a:p>
          <a:p>
            <a:pPr algn="l"/>
            <a:r>
              <a:rPr lang="en-US" sz="4000" b="0" i="0" u="none" strike="noStrike" baseline="0" dirty="0">
                <a:latin typeface="MyriadPro-Semibold"/>
              </a:rPr>
              <a:t>consistent with chronic illness</a:t>
            </a:r>
          </a:p>
          <a:p>
            <a:pPr algn="l"/>
            <a:r>
              <a:rPr lang="en-US" sz="1800" b="1" i="0" u="none" strike="noStrike" baseline="0" dirty="0" err="1">
                <a:latin typeface="MyriadPro-Bold"/>
              </a:rPr>
              <a:t>Mecaila</a:t>
            </a:r>
            <a:r>
              <a:rPr lang="en-US" sz="1800" b="1" i="0" u="none" strike="noStrike" baseline="0" dirty="0">
                <a:latin typeface="MyriadPro-Bold"/>
              </a:rPr>
              <a:t> E. McClune</a:t>
            </a:r>
            <a:r>
              <a:rPr lang="en-US" sz="800" b="1" i="0" u="none" strike="noStrike" baseline="0" dirty="0">
                <a:latin typeface="MyriadPro-Bold"/>
              </a:rPr>
              <a:t>1,2,3,4</a:t>
            </a:r>
            <a:r>
              <a:rPr lang="en-US" sz="1800" b="1" i="0" u="none" strike="noStrike" baseline="0" dirty="0">
                <a:latin typeface="MyriadPro-Bold"/>
              </a:rPr>
              <a:t>, Osamudiamen Ebohon</a:t>
            </a:r>
            <a:r>
              <a:rPr lang="en-US" sz="800" b="1" i="0" u="none" strike="noStrike" baseline="0" dirty="0">
                <a:latin typeface="MyriadPro-Bold"/>
              </a:rPr>
              <a:t>1,2,3,4</a:t>
            </a:r>
            <a:r>
              <a:rPr lang="en-US" sz="1800" b="1" i="0" u="none" strike="noStrike" baseline="0" dirty="0">
                <a:latin typeface="MyriadPro-Bold"/>
              </a:rPr>
              <a:t>, Jules M. Dressler</a:t>
            </a:r>
            <a:r>
              <a:rPr lang="en-US" sz="800" b="1" i="0" u="none" strike="noStrike" baseline="0" dirty="0">
                <a:latin typeface="MyriadPro-Bold"/>
              </a:rPr>
              <a:t>3,4</a:t>
            </a:r>
            <a:r>
              <a:rPr lang="en-US" sz="1800" b="1" i="0" u="none" strike="noStrike" baseline="0" dirty="0">
                <a:latin typeface="MyriadPro-Bold"/>
              </a:rPr>
              <a:t>, Marisela M. Davis</a:t>
            </a:r>
            <a:r>
              <a:rPr lang="en-US" sz="800" b="1" i="0" u="none" strike="noStrike" baseline="0" dirty="0">
                <a:latin typeface="MyriadPro-Bold"/>
              </a:rPr>
              <a:t>3</a:t>
            </a:r>
            <a:r>
              <a:rPr lang="en-US" sz="1800" b="1" i="0" u="none" strike="noStrike" baseline="0" dirty="0">
                <a:latin typeface="MyriadPro-Bold"/>
              </a:rPr>
              <a:t>,</a:t>
            </a:r>
          </a:p>
          <a:p>
            <a:pPr algn="l"/>
            <a:r>
              <a:rPr lang="en-US" sz="1800" b="1" i="0" u="none" strike="noStrike" baseline="0" dirty="0" err="1">
                <a:latin typeface="MyriadPro-Bold"/>
              </a:rPr>
              <a:t>Juselyn</a:t>
            </a:r>
            <a:r>
              <a:rPr lang="en-US" sz="1800" b="1" i="0" u="none" strike="noStrike" baseline="0" dirty="0">
                <a:latin typeface="MyriadPro-Bold"/>
              </a:rPr>
              <a:t> D. Tupik</a:t>
            </a:r>
            <a:r>
              <a:rPr lang="en-US" sz="800" b="1" i="0" u="none" strike="noStrike" baseline="0" dirty="0">
                <a:latin typeface="MyriadPro-Bold"/>
              </a:rPr>
              <a:t>4,5</a:t>
            </a:r>
            <a:r>
              <a:rPr lang="en-US" sz="1800" b="1" i="0" u="none" strike="noStrike" baseline="0" dirty="0">
                <a:latin typeface="MyriadPro-Bold"/>
              </a:rPr>
              <a:t>, Robert B. Lochhead</a:t>
            </a:r>
            <a:r>
              <a:rPr lang="en-US" sz="800" b="1" i="0" u="none" strike="noStrike" baseline="0" dirty="0">
                <a:latin typeface="MyriadPro-Bold"/>
              </a:rPr>
              <a:t>6</a:t>
            </a:r>
            <a:r>
              <a:rPr lang="en-US" sz="1800" b="1" i="0" u="none" strike="noStrike" baseline="0" dirty="0">
                <a:latin typeface="MyriadPro-Bold"/>
              </a:rPr>
              <a:t>, Carmen J. Booth</a:t>
            </a:r>
            <a:r>
              <a:rPr lang="en-US" sz="800" b="1" i="0" u="none" strike="noStrike" baseline="0" dirty="0">
                <a:latin typeface="MyriadPro-Bold"/>
              </a:rPr>
              <a:t>7</a:t>
            </a:r>
            <a:r>
              <a:rPr lang="en-US" sz="1800" b="1" i="0" u="none" strike="noStrike" baseline="0" dirty="0">
                <a:latin typeface="MyriadPro-Bold"/>
              </a:rPr>
              <a:t>,</a:t>
            </a:r>
          </a:p>
          <a:p>
            <a:pPr algn="l"/>
            <a:r>
              <a:rPr lang="en-US" sz="1800" b="1" i="0" u="none" strike="noStrike" baseline="0" dirty="0">
                <a:latin typeface="MyriadPro-Bold"/>
              </a:rPr>
              <a:t>Allen C. Steere</a:t>
            </a:r>
            <a:r>
              <a:rPr lang="en-US" sz="800" b="1" i="0" u="none" strike="noStrike" baseline="0" dirty="0">
                <a:latin typeface="MyriadPro-Bold"/>
              </a:rPr>
              <a:t>8</a:t>
            </a:r>
            <a:r>
              <a:rPr lang="en-US" sz="1800" b="1" i="0" u="none" strike="noStrike" baseline="0" dirty="0">
                <a:latin typeface="MyriadPro-Bold"/>
              </a:rPr>
              <a:t>, Brandon L. Jutras</a:t>
            </a:r>
            <a:r>
              <a:rPr lang="en-US" sz="800" b="1" i="0" u="none" strike="noStrike" baseline="0" dirty="0">
                <a:latin typeface="MyriadPro-Bold"/>
              </a:rPr>
              <a:t>1,2,3,4,9</a:t>
            </a:r>
            <a:endParaRPr lang="en-US" dirty="0"/>
          </a:p>
        </p:txBody>
      </p:sp>
      <p:sp>
        <p:nvSpPr>
          <p:cNvPr id="4" name="TextBox 3">
            <a:extLst>
              <a:ext uri="{FF2B5EF4-FFF2-40B4-BE49-F238E27FC236}">
                <a16:creationId xmlns:a16="http://schemas.microsoft.com/office/drawing/2014/main" xmlns="" id="{C1B8CF0A-A899-BBFF-8584-030C37E76554}"/>
              </a:ext>
            </a:extLst>
          </p:cNvPr>
          <p:cNvSpPr txBox="1"/>
          <p:nvPr/>
        </p:nvSpPr>
        <p:spPr>
          <a:xfrm>
            <a:off x="886408" y="5411755"/>
            <a:ext cx="7315200" cy="523220"/>
          </a:xfrm>
          <a:prstGeom prst="rect">
            <a:avLst/>
          </a:prstGeom>
          <a:noFill/>
        </p:spPr>
        <p:txBody>
          <a:bodyPr wrap="square" rtlCol="0">
            <a:spAutoFit/>
          </a:bodyPr>
          <a:lstStyle/>
          <a:p>
            <a:r>
              <a:rPr lang="en-US" sz="2800" dirty="0"/>
              <a:t>Science Translational Medicine, April 2025</a:t>
            </a:r>
          </a:p>
        </p:txBody>
      </p:sp>
    </p:spTree>
    <p:extLst>
      <p:ext uri="{BB962C8B-B14F-4D97-AF65-F5344CB8AC3E}">
        <p14:creationId xmlns:p14="http://schemas.microsoft.com/office/powerpoint/2010/main" val="1373542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D94E65-E6CA-36FA-CB13-3174F4BDCFB4}"/>
              </a:ext>
            </a:extLst>
          </p:cNvPr>
          <p:cNvSpPr>
            <a:spLocks noGrp="1"/>
          </p:cNvSpPr>
          <p:nvPr>
            <p:ph type="title"/>
          </p:nvPr>
        </p:nvSpPr>
        <p:spPr/>
        <p:txBody>
          <a:bodyPr/>
          <a:lstStyle/>
          <a:p>
            <a:r>
              <a:rPr lang="en-US" dirty="0"/>
              <a:t>Bb Pg persists in tissues (McClune study)</a:t>
            </a:r>
          </a:p>
        </p:txBody>
      </p:sp>
      <p:sp>
        <p:nvSpPr>
          <p:cNvPr id="3" name="Content Placeholder 2">
            <a:extLst>
              <a:ext uri="{FF2B5EF4-FFF2-40B4-BE49-F238E27FC236}">
                <a16:creationId xmlns:a16="http://schemas.microsoft.com/office/drawing/2014/main" xmlns="" id="{B895CE60-0F63-CA0A-394A-A64FB79E1058}"/>
              </a:ext>
            </a:extLst>
          </p:cNvPr>
          <p:cNvSpPr>
            <a:spLocks noGrp="1"/>
          </p:cNvSpPr>
          <p:nvPr>
            <p:ph idx="1"/>
          </p:nvPr>
        </p:nvSpPr>
        <p:spPr/>
        <p:txBody>
          <a:bodyPr/>
          <a:lstStyle/>
          <a:p>
            <a:r>
              <a:rPr lang="en-US" dirty="0"/>
              <a:t>Specific type of mice were injected with Bb Pg attached to a fluorescent dye</a:t>
            </a:r>
          </a:p>
          <a:p>
            <a:r>
              <a:rPr lang="en-US" dirty="0"/>
              <a:t>Separate groups of mice were also injected with Pg from other bacteria (E. coli and Staphylococcus aureus)</a:t>
            </a:r>
          </a:p>
          <a:p>
            <a:r>
              <a:rPr lang="en-US" dirty="0"/>
              <a:t>The Pg from the other bacteria was rapidly eliminated and not retained in tissues</a:t>
            </a:r>
          </a:p>
          <a:p>
            <a:r>
              <a:rPr lang="en-US" dirty="0"/>
              <a:t>Bb Pg was retained in the body with the highest levels being in the liver</a:t>
            </a:r>
          </a:p>
          <a:p>
            <a:r>
              <a:rPr lang="en-US" dirty="0"/>
              <a:t>The Bb Pg persisted in the liver for weeks (probably even longer)</a:t>
            </a:r>
          </a:p>
        </p:txBody>
      </p:sp>
    </p:spTree>
    <p:extLst>
      <p:ext uri="{BB962C8B-B14F-4D97-AF65-F5344CB8AC3E}">
        <p14:creationId xmlns:p14="http://schemas.microsoft.com/office/powerpoint/2010/main" val="32143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74AFED-76EB-809E-FF9E-2CB97D68ABD0}"/>
              </a:ext>
            </a:extLst>
          </p:cNvPr>
          <p:cNvSpPr>
            <a:spLocks noGrp="1"/>
          </p:cNvSpPr>
          <p:nvPr>
            <p:ph type="title"/>
          </p:nvPr>
        </p:nvSpPr>
        <p:spPr/>
        <p:txBody>
          <a:bodyPr/>
          <a:lstStyle/>
          <a:p>
            <a:r>
              <a:rPr lang="en-US" dirty="0"/>
              <a:t>Bb Pg effects (McClune study)</a:t>
            </a:r>
          </a:p>
        </p:txBody>
      </p:sp>
      <p:sp>
        <p:nvSpPr>
          <p:cNvPr id="3" name="Content Placeholder 2">
            <a:extLst>
              <a:ext uri="{FF2B5EF4-FFF2-40B4-BE49-F238E27FC236}">
                <a16:creationId xmlns:a16="http://schemas.microsoft.com/office/drawing/2014/main" xmlns="" id="{7575280A-DC38-664A-DA31-8645D74E6277}"/>
              </a:ext>
            </a:extLst>
          </p:cNvPr>
          <p:cNvSpPr>
            <a:spLocks noGrp="1"/>
          </p:cNvSpPr>
          <p:nvPr>
            <p:ph idx="1"/>
          </p:nvPr>
        </p:nvSpPr>
        <p:spPr/>
        <p:txBody>
          <a:bodyPr/>
          <a:lstStyle/>
          <a:p>
            <a:r>
              <a:rPr lang="en-US" dirty="0"/>
              <a:t>Bb Pg was incubated with peripheral blood mononuclear cells (PBMCs)</a:t>
            </a:r>
          </a:p>
          <a:p>
            <a:r>
              <a:rPr lang="en-US" dirty="0"/>
              <a:t>Proinflammatory cytokines were produced by the cells (especially IL 23 and CCL 19), thus inducing inflammation</a:t>
            </a:r>
          </a:p>
          <a:p>
            <a:r>
              <a:rPr lang="en-US" dirty="0"/>
              <a:t>There were also markers of mitochondrial dysfunction after the cells were exposed to Bb Pg</a:t>
            </a:r>
          </a:p>
          <a:p>
            <a:pPr marL="0" indent="0">
              <a:buNone/>
            </a:pPr>
            <a:endParaRPr lang="en-US" dirty="0"/>
          </a:p>
        </p:txBody>
      </p:sp>
    </p:spTree>
    <p:extLst>
      <p:ext uri="{BB962C8B-B14F-4D97-AF65-F5344CB8AC3E}">
        <p14:creationId xmlns:p14="http://schemas.microsoft.com/office/powerpoint/2010/main" val="4121150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CF1C06-811A-8770-6446-73B68A62E1A4}"/>
              </a:ext>
            </a:extLst>
          </p:cNvPr>
          <p:cNvSpPr>
            <a:spLocks noGrp="1"/>
          </p:cNvSpPr>
          <p:nvPr>
            <p:ph type="title"/>
          </p:nvPr>
        </p:nvSpPr>
        <p:spPr/>
        <p:txBody>
          <a:bodyPr/>
          <a:lstStyle/>
          <a:p>
            <a:r>
              <a:rPr lang="en-US" dirty="0"/>
              <a:t>Bb Pg Conclusions</a:t>
            </a:r>
          </a:p>
        </p:txBody>
      </p:sp>
      <p:sp>
        <p:nvSpPr>
          <p:cNvPr id="3" name="Content Placeholder 2">
            <a:extLst>
              <a:ext uri="{FF2B5EF4-FFF2-40B4-BE49-F238E27FC236}">
                <a16:creationId xmlns:a16="http://schemas.microsoft.com/office/drawing/2014/main" xmlns="" id="{78F9799E-0B71-86B7-F751-56087B797514}"/>
              </a:ext>
            </a:extLst>
          </p:cNvPr>
          <p:cNvSpPr>
            <a:spLocks noGrp="1"/>
          </p:cNvSpPr>
          <p:nvPr>
            <p:ph idx="1"/>
          </p:nvPr>
        </p:nvSpPr>
        <p:spPr/>
        <p:txBody>
          <a:bodyPr/>
          <a:lstStyle/>
          <a:p>
            <a:r>
              <a:rPr lang="en-US" dirty="0"/>
              <a:t>Pg from Bb has a unique molecular make up compared to Pg in other bacteria – which makes for unique pathogenesis</a:t>
            </a:r>
          </a:p>
          <a:p>
            <a:r>
              <a:rPr lang="en-US" dirty="0"/>
              <a:t>Plays a major role in Lyme arthritis</a:t>
            </a:r>
          </a:p>
          <a:p>
            <a:r>
              <a:rPr lang="en-US" dirty="0"/>
              <a:t>Persists in tissues and may play a role in PTLD/chronic Lyme</a:t>
            </a:r>
          </a:p>
          <a:p>
            <a:r>
              <a:rPr lang="en-US" dirty="0"/>
              <a:t>Incites inflammation</a:t>
            </a:r>
          </a:p>
          <a:p>
            <a:r>
              <a:rPr lang="en-US" dirty="0"/>
              <a:t>Causes mitochondrial dysfunction</a:t>
            </a:r>
          </a:p>
          <a:p>
            <a:r>
              <a:rPr lang="en-US" dirty="0"/>
              <a:t>May lead to chronic symptoms: chronic pain, cognitive complaints, fatigue, etc.</a:t>
            </a:r>
          </a:p>
          <a:p>
            <a:pPr marL="0" indent="0">
              <a:buNone/>
            </a:pPr>
            <a:endParaRPr lang="en-US" dirty="0"/>
          </a:p>
          <a:p>
            <a:endParaRPr lang="en-US" dirty="0"/>
          </a:p>
        </p:txBody>
      </p:sp>
    </p:spTree>
    <p:extLst>
      <p:ext uri="{BB962C8B-B14F-4D97-AF65-F5344CB8AC3E}">
        <p14:creationId xmlns:p14="http://schemas.microsoft.com/office/powerpoint/2010/main" val="1591113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A3B624-0FE0-9549-1964-C6BDA4C7567F}"/>
              </a:ext>
            </a:extLst>
          </p:cNvPr>
          <p:cNvSpPr>
            <a:spLocks noGrp="1"/>
          </p:cNvSpPr>
          <p:nvPr>
            <p:ph type="title"/>
          </p:nvPr>
        </p:nvSpPr>
        <p:spPr/>
        <p:txBody>
          <a:bodyPr/>
          <a:lstStyle/>
          <a:p>
            <a:r>
              <a:rPr lang="en-US" dirty="0"/>
              <a:t>Bb Pg Role in LD/PTLD (dead pieces)</a:t>
            </a:r>
          </a:p>
        </p:txBody>
      </p:sp>
      <p:sp>
        <p:nvSpPr>
          <p:cNvPr id="3" name="Content Placeholder 2">
            <a:extLst>
              <a:ext uri="{FF2B5EF4-FFF2-40B4-BE49-F238E27FC236}">
                <a16:creationId xmlns:a16="http://schemas.microsoft.com/office/drawing/2014/main" xmlns="" id="{042F0242-5D7A-A6CE-D48B-0D353648C9A2}"/>
              </a:ext>
            </a:extLst>
          </p:cNvPr>
          <p:cNvSpPr>
            <a:spLocks noGrp="1"/>
          </p:cNvSpPr>
          <p:nvPr>
            <p:ph idx="1"/>
          </p:nvPr>
        </p:nvSpPr>
        <p:spPr/>
        <p:txBody>
          <a:bodyPr>
            <a:normAutofit fontScale="92500" lnSpcReduction="10000"/>
          </a:bodyPr>
          <a:lstStyle/>
          <a:p>
            <a:r>
              <a:rPr lang="en-US" dirty="0"/>
              <a:t>Bb bacteria release/shed Pg and doesn’t recycle Pg</a:t>
            </a:r>
          </a:p>
          <a:p>
            <a:r>
              <a:rPr lang="en-US" dirty="0"/>
              <a:t>This occurs with active, reproducing bacteria and dormant bacteria</a:t>
            </a:r>
          </a:p>
          <a:p>
            <a:r>
              <a:rPr lang="en-US" dirty="0"/>
              <a:t>Dying Bb (from senescence, immune system attack or antibiotics) release large amounts of Pg</a:t>
            </a:r>
          </a:p>
          <a:p>
            <a:r>
              <a:rPr lang="en-US" dirty="0"/>
              <a:t>Pg may be the trigger for Herxheimer reactions</a:t>
            </a:r>
          </a:p>
          <a:p>
            <a:r>
              <a:rPr lang="en-US" dirty="0"/>
              <a:t>Pg is retained in the body and cleared slowly</a:t>
            </a:r>
          </a:p>
          <a:p>
            <a:r>
              <a:rPr lang="en-US" dirty="0"/>
              <a:t>Pg likely contributes to LD/PTLD symptoms</a:t>
            </a:r>
          </a:p>
          <a:p>
            <a:r>
              <a:rPr lang="en-US" dirty="0"/>
              <a:t>There may be difference in individuals on how well Pg is cleared (which may explain variations between patients with LD)</a:t>
            </a:r>
          </a:p>
          <a:p>
            <a:r>
              <a:rPr lang="en-US" dirty="0"/>
              <a:t>Is there a way to enhance Pg clearance??</a:t>
            </a:r>
          </a:p>
        </p:txBody>
      </p:sp>
    </p:spTree>
    <p:extLst>
      <p:ext uri="{BB962C8B-B14F-4D97-AF65-F5344CB8AC3E}">
        <p14:creationId xmlns:p14="http://schemas.microsoft.com/office/powerpoint/2010/main" val="2759372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9D36F9-7D44-F022-BE7F-59169A90C05A}"/>
              </a:ext>
            </a:extLst>
          </p:cNvPr>
          <p:cNvSpPr>
            <a:spLocks noGrp="1"/>
          </p:cNvSpPr>
          <p:nvPr>
            <p:ph type="title"/>
          </p:nvPr>
        </p:nvSpPr>
        <p:spPr/>
        <p:txBody>
          <a:bodyPr/>
          <a:lstStyle/>
          <a:p>
            <a:r>
              <a:rPr lang="en-US" dirty="0"/>
              <a:t>Lyme Disease 2025</a:t>
            </a:r>
          </a:p>
        </p:txBody>
      </p:sp>
      <p:sp>
        <p:nvSpPr>
          <p:cNvPr id="3" name="Content Placeholder 2">
            <a:extLst>
              <a:ext uri="{FF2B5EF4-FFF2-40B4-BE49-F238E27FC236}">
                <a16:creationId xmlns:a16="http://schemas.microsoft.com/office/drawing/2014/main" xmlns="" id="{D26F1B82-DF79-2F65-4969-9F460A326FCD}"/>
              </a:ext>
            </a:extLst>
          </p:cNvPr>
          <p:cNvSpPr>
            <a:spLocks noGrp="1"/>
          </p:cNvSpPr>
          <p:nvPr>
            <p:ph idx="1"/>
          </p:nvPr>
        </p:nvSpPr>
        <p:spPr/>
        <p:txBody>
          <a:bodyPr/>
          <a:lstStyle/>
          <a:p>
            <a:pPr marL="0" indent="0" algn="ctr">
              <a:buNone/>
            </a:pPr>
            <a:r>
              <a:rPr lang="en-US" sz="3200" dirty="0"/>
              <a:t>Post-treatment Lyme Disease / Chronic Lyme Disease</a:t>
            </a:r>
          </a:p>
          <a:p>
            <a:pPr marL="0" indent="0" algn="ctr">
              <a:buNone/>
            </a:pPr>
            <a:endParaRPr lang="en-US" dirty="0"/>
          </a:p>
          <a:p>
            <a:r>
              <a:rPr lang="en-US" dirty="0"/>
              <a:t>Pathogenic causes:</a:t>
            </a:r>
          </a:p>
          <a:p>
            <a:pPr lvl="1"/>
            <a:r>
              <a:rPr lang="en-US" dirty="0"/>
              <a:t>Persistent infection with Bb which is not eradicated with antimicrobial therapy (particularly monotherapy)</a:t>
            </a:r>
          </a:p>
          <a:p>
            <a:pPr lvl="1"/>
            <a:r>
              <a:rPr lang="en-US" dirty="0"/>
              <a:t>Persistent peptidoglycan released from Bb which is retained in the body and leads to ongoing chronic symptoms</a:t>
            </a:r>
          </a:p>
          <a:p>
            <a:pPr lvl="1"/>
            <a:r>
              <a:rPr lang="en-US" dirty="0"/>
              <a:t>Both</a:t>
            </a:r>
          </a:p>
          <a:p>
            <a:pPr lvl="1"/>
            <a:endParaRPr lang="en-US" dirty="0"/>
          </a:p>
        </p:txBody>
      </p:sp>
    </p:spTree>
    <p:extLst>
      <p:ext uri="{BB962C8B-B14F-4D97-AF65-F5344CB8AC3E}">
        <p14:creationId xmlns:p14="http://schemas.microsoft.com/office/powerpoint/2010/main" val="2535742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C9ECAE-4C03-8247-CD69-43A0B6AE9931}"/>
              </a:ext>
            </a:extLst>
          </p:cNvPr>
          <p:cNvSpPr>
            <a:spLocks noGrp="1"/>
          </p:cNvSpPr>
          <p:nvPr>
            <p:ph type="title"/>
          </p:nvPr>
        </p:nvSpPr>
        <p:spPr/>
        <p:txBody>
          <a:bodyPr/>
          <a:lstStyle/>
          <a:p>
            <a:r>
              <a:rPr lang="en-US" dirty="0"/>
              <a:t>Chronic Lyme / PTLD</a:t>
            </a:r>
          </a:p>
        </p:txBody>
      </p:sp>
      <p:sp>
        <p:nvSpPr>
          <p:cNvPr id="3" name="Content Placeholder 2">
            <a:extLst>
              <a:ext uri="{FF2B5EF4-FFF2-40B4-BE49-F238E27FC236}">
                <a16:creationId xmlns:a16="http://schemas.microsoft.com/office/drawing/2014/main" xmlns="" id="{0619CA56-6E0A-B7F1-A24F-EC8F0802603B}"/>
              </a:ext>
            </a:extLst>
          </p:cNvPr>
          <p:cNvSpPr>
            <a:spLocks noGrp="1"/>
          </p:cNvSpPr>
          <p:nvPr>
            <p:ph idx="1"/>
          </p:nvPr>
        </p:nvSpPr>
        <p:spPr/>
        <p:txBody>
          <a:bodyPr>
            <a:normAutofit lnSpcReduction="10000"/>
          </a:bodyPr>
          <a:lstStyle/>
          <a:p>
            <a:r>
              <a:rPr lang="en-US" dirty="0"/>
              <a:t>Persistent infection post-treatment is common</a:t>
            </a:r>
          </a:p>
          <a:p>
            <a:r>
              <a:rPr lang="en-US" dirty="0"/>
              <a:t>Monotherapy (single drug) often fail to clear the infection</a:t>
            </a:r>
          </a:p>
          <a:p>
            <a:r>
              <a:rPr lang="en-US" dirty="0"/>
              <a:t>Certain combination therapy regimens can successfully eradicate infection based on mouse model</a:t>
            </a:r>
          </a:p>
          <a:p>
            <a:r>
              <a:rPr lang="en-US" dirty="0"/>
              <a:t>Clinically, a combination of cephalosporin and doxycycline is the most practical</a:t>
            </a:r>
          </a:p>
          <a:p>
            <a:r>
              <a:rPr lang="en-US" dirty="0"/>
              <a:t>Duration of combination treatment for PTLD patient??</a:t>
            </a:r>
          </a:p>
          <a:p>
            <a:r>
              <a:rPr lang="en-US" dirty="0"/>
              <a:t>Borrelia peptidoglycan is pathogenic (even in the absence of live bacteria)</a:t>
            </a:r>
          </a:p>
          <a:p>
            <a:r>
              <a:rPr lang="en-US" dirty="0"/>
              <a:t>Bb Pg is involved in Lyme arthritis and likely PTLD</a:t>
            </a:r>
          </a:p>
        </p:txBody>
      </p:sp>
    </p:spTree>
    <p:extLst>
      <p:ext uri="{BB962C8B-B14F-4D97-AF65-F5344CB8AC3E}">
        <p14:creationId xmlns:p14="http://schemas.microsoft.com/office/powerpoint/2010/main" val="294134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C916F9-527F-A45A-8FAC-E3D0118F1E00}"/>
              </a:ext>
            </a:extLst>
          </p:cNvPr>
          <p:cNvSpPr txBox="1"/>
          <p:nvPr/>
        </p:nvSpPr>
        <p:spPr>
          <a:xfrm>
            <a:off x="526774" y="327992"/>
            <a:ext cx="11082129" cy="5570756"/>
          </a:xfrm>
          <a:prstGeom prst="rect">
            <a:avLst/>
          </a:prstGeom>
          <a:noFill/>
        </p:spPr>
        <p:txBody>
          <a:bodyPr wrap="square">
            <a:spAutoFit/>
          </a:bodyPr>
          <a:lstStyle/>
          <a:p>
            <a:pPr algn="l"/>
            <a:endParaRPr lang="en-US" sz="3600" b="0" i="0" u="none" strike="noStrike" baseline="0" dirty="0">
              <a:solidFill>
                <a:srgbClr val="000000"/>
              </a:solidFill>
              <a:latin typeface="Museo Sans"/>
            </a:endParaRPr>
          </a:p>
          <a:p>
            <a:r>
              <a:rPr lang="en-US" sz="3600" b="0" i="0" u="none" strike="noStrike" baseline="0" dirty="0">
                <a:solidFill>
                  <a:srgbClr val="000000"/>
                </a:solidFill>
                <a:latin typeface="Museo Sans"/>
              </a:rPr>
              <a:t> </a:t>
            </a:r>
            <a:r>
              <a:rPr lang="en-US" sz="6000" b="0" i="0" u="none" strike="noStrike" baseline="0" dirty="0">
                <a:solidFill>
                  <a:srgbClr val="000000"/>
                </a:solidFill>
                <a:latin typeface="Museo Sans"/>
              </a:rPr>
              <a:t>Superior efficacy of combination antibiotic therapy versus monotherapy in a mouse model of Lyme disease </a:t>
            </a:r>
          </a:p>
          <a:p>
            <a:r>
              <a:rPr lang="en-US" sz="3200" b="0" i="0" u="none" strike="noStrike" baseline="0" dirty="0">
                <a:solidFill>
                  <a:srgbClr val="000000"/>
                </a:solidFill>
                <a:latin typeface="Museo Sans"/>
              </a:rPr>
              <a:t>Yasir </a:t>
            </a:r>
            <a:r>
              <a:rPr lang="en-US" sz="3200" b="0" i="0" u="none" strike="noStrike" baseline="0" dirty="0" err="1">
                <a:solidFill>
                  <a:srgbClr val="000000"/>
                </a:solidFill>
                <a:latin typeface="Museo Sans"/>
              </a:rPr>
              <a:t>Alruwaili</a:t>
            </a:r>
            <a:r>
              <a:rPr lang="en-US" sz="3200" b="0" i="0" u="none" strike="noStrike" baseline="0" dirty="0">
                <a:solidFill>
                  <a:srgbClr val="000000"/>
                </a:solidFill>
                <a:latin typeface="Museo Sans"/>
              </a:rPr>
              <a:t> </a:t>
            </a:r>
            <a:r>
              <a:rPr lang="en-US" sz="800" b="0" i="0" u="none" strike="noStrike" baseline="0" dirty="0">
                <a:solidFill>
                  <a:srgbClr val="000000"/>
                </a:solidFill>
                <a:latin typeface="Museo Sans"/>
              </a:rPr>
              <a:t>1,2,3</a:t>
            </a:r>
            <a:r>
              <a:rPr lang="en-US" sz="3200" b="0" i="0" u="none" strike="noStrike" baseline="0" dirty="0">
                <a:solidFill>
                  <a:srgbClr val="000000"/>
                </a:solidFill>
                <a:latin typeface="Museo Sans"/>
              </a:rPr>
              <a:t>, Mary B. Jacobs </a:t>
            </a:r>
            <a:r>
              <a:rPr lang="en-US" sz="800" b="0" i="0" u="none" strike="noStrike" baseline="0" dirty="0">
                <a:solidFill>
                  <a:srgbClr val="000000"/>
                </a:solidFill>
                <a:latin typeface="Museo Sans"/>
              </a:rPr>
              <a:t>2</a:t>
            </a:r>
            <a:r>
              <a:rPr lang="en-US" sz="3200" b="0" i="0" u="none" strike="noStrike" baseline="0" dirty="0">
                <a:solidFill>
                  <a:srgbClr val="000000"/>
                </a:solidFill>
                <a:latin typeface="Museo Sans"/>
              </a:rPr>
              <a:t>, Nicole R. </a:t>
            </a:r>
            <a:r>
              <a:rPr lang="en-US" sz="3200" b="0" i="0" u="none" strike="noStrike" baseline="0" dirty="0" err="1">
                <a:solidFill>
                  <a:srgbClr val="000000"/>
                </a:solidFill>
                <a:latin typeface="Museo Sans"/>
              </a:rPr>
              <a:t>Hasenkampf</a:t>
            </a:r>
            <a:r>
              <a:rPr lang="en-US" sz="3200" b="0" i="0" u="none" strike="noStrike" baseline="0" dirty="0">
                <a:solidFill>
                  <a:srgbClr val="000000"/>
                </a:solidFill>
                <a:latin typeface="Museo Sans"/>
              </a:rPr>
              <a:t> </a:t>
            </a:r>
            <a:r>
              <a:rPr lang="en-US" sz="800" b="0" i="0" u="none" strike="noStrike" baseline="0" dirty="0">
                <a:solidFill>
                  <a:srgbClr val="000000"/>
                </a:solidFill>
                <a:latin typeface="Museo Sans"/>
              </a:rPr>
              <a:t>2</a:t>
            </a:r>
            <a:r>
              <a:rPr lang="en-US" sz="3200" b="0" i="0" u="none" strike="noStrike" baseline="0" dirty="0">
                <a:solidFill>
                  <a:srgbClr val="000000"/>
                </a:solidFill>
                <a:latin typeface="Museo Sans"/>
              </a:rPr>
              <a:t>, Amanda C. Tardo </a:t>
            </a:r>
            <a:r>
              <a:rPr lang="en-US" sz="800" b="0" i="0" u="none" strike="noStrike" baseline="0" dirty="0">
                <a:solidFill>
                  <a:srgbClr val="000000"/>
                </a:solidFill>
                <a:latin typeface="Museo Sans"/>
              </a:rPr>
              <a:t>2</a:t>
            </a:r>
            <a:r>
              <a:rPr lang="en-US" sz="3200" b="0" i="0" u="none" strike="noStrike" baseline="0" dirty="0">
                <a:solidFill>
                  <a:srgbClr val="000000"/>
                </a:solidFill>
                <a:latin typeface="Museo Sans"/>
              </a:rPr>
              <a:t>, Celine E. McDaniel </a:t>
            </a:r>
            <a:r>
              <a:rPr lang="en-US" sz="800" b="0" i="0" u="none" strike="noStrike" baseline="0" dirty="0">
                <a:solidFill>
                  <a:srgbClr val="000000"/>
                </a:solidFill>
                <a:latin typeface="Museo Sans"/>
              </a:rPr>
              <a:t>2 </a:t>
            </a:r>
            <a:r>
              <a:rPr lang="en-US" sz="3200" b="0" i="0" u="none" strike="noStrike" baseline="0" dirty="0">
                <a:solidFill>
                  <a:srgbClr val="000000"/>
                </a:solidFill>
                <a:latin typeface="Museo Sans"/>
              </a:rPr>
              <a:t>and Monica E. Embers </a:t>
            </a:r>
            <a:r>
              <a:rPr lang="en-US" sz="800" b="0" i="0" u="none" strike="noStrike" baseline="0" dirty="0">
                <a:solidFill>
                  <a:srgbClr val="000000"/>
                </a:solidFill>
                <a:latin typeface="Museo Sans"/>
              </a:rPr>
              <a:t>2,3</a:t>
            </a:r>
            <a:r>
              <a:rPr lang="en-US" sz="3200" b="0" i="0" u="none" strike="noStrike" baseline="0" dirty="0">
                <a:solidFill>
                  <a:srgbClr val="000000"/>
                </a:solidFill>
                <a:latin typeface="Museo Sans"/>
              </a:rPr>
              <a:t>* </a:t>
            </a:r>
          </a:p>
          <a:p>
            <a:r>
              <a:rPr lang="en-US" sz="800" b="0" i="0" u="none" strike="noStrike" baseline="0" dirty="0">
                <a:solidFill>
                  <a:srgbClr val="000000"/>
                </a:solidFill>
                <a:latin typeface="Museo Sans"/>
              </a:rPr>
              <a:t>1 Department of Clinical Laboratory Sciences, College of Applied Medical Sciences, </a:t>
            </a:r>
            <a:r>
              <a:rPr lang="en-US" sz="800" b="0" i="0" u="none" strike="noStrike" baseline="0" dirty="0" err="1">
                <a:solidFill>
                  <a:srgbClr val="000000"/>
                </a:solidFill>
                <a:latin typeface="Museo Sans"/>
              </a:rPr>
              <a:t>Jouf</a:t>
            </a:r>
            <a:r>
              <a:rPr lang="en-US" sz="800" b="0" i="0" u="none" strike="noStrike" baseline="0" dirty="0">
                <a:solidFill>
                  <a:srgbClr val="000000"/>
                </a:solidFill>
                <a:latin typeface="Museo Sans"/>
              </a:rPr>
              <a:t> University, </a:t>
            </a:r>
            <a:r>
              <a:rPr lang="en-US" sz="800" b="0" i="0" u="none" strike="noStrike" baseline="0" dirty="0" err="1">
                <a:solidFill>
                  <a:srgbClr val="000000"/>
                </a:solidFill>
                <a:latin typeface="Museo Sans"/>
              </a:rPr>
              <a:t>Sakaka</a:t>
            </a:r>
            <a:r>
              <a:rPr lang="en-US" sz="800" b="0" i="0" u="none" strike="noStrike" baseline="0" dirty="0">
                <a:solidFill>
                  <a:srgbClr val="000000"/>
                </a:solidFill>
                <a:latin typeface="Museo Sans"/>
              </a:rPr>
              <a:t>, Saudi Arabia, 2 Division of Immunology, Tulane National Primate Research Center, Tulane University, Covington, LA, United States, 3 Department of Tropical Medicine, School of Public Health and Tropical Medicine, Tulane University, New Orleans, LA, United States </a:t>
            </a:r>
            <a:endParaRPr lang="en-US" dirty="0"/>
          </a:p>
        </p:txBody>
      </p:sp>
      <p:sp>
        <p:nvSpPr>
          <p:cNvPr id="6" name="TextBox 5">
            <a:extLst>
              <a:ext uri="{FF2B5EF4-FFF2-40B4-BE49-F238E27FC236}">
                <a16:creationId xmlns:a16="http://schemas.microsoft.com/office/drawing/2014/main" xmlns="" id="{067B6F1C-C4B7-42FD-E874-4895CB96C188}"/>
              </a:ext>
            </a:extLst>
          </p:cNvPr>
          <p:cNvSpPr txBox="1"/>
          <p:nvPr/>
        </p:nvSpPr>
        <p:spPr>
          <a:xfrm>
            <a:off x="2534478" y="6271591"/>
            <a:ext cx="5794513" cy="461665"/>
          </a:xfrm>
          <a:prstGeom prst="rect">
            <a:avLst/>
          </a:prstGeom>
          <a:noFill/>
        </p:spPr>
        <p:txBody>
          <a:bodyPr wrap="square" rtlCol="0">
            <a:spAutoFit/>
          </a:bodyPr>
          <a:lstStyle/>
          <a:p>
            <a:pPr algn="ctr"/>
            <a:r>
              <a:rPr lang="en-US" sz="2400" dirty="0"/>
              <a:t>Frontiers in Microbiology, November 2023</a:t>
            </a:r>
          </a:p>
        </p:txBody>
      </p:sp>
    </p:spTree>
    <p:extLst>
      <p:ext uri="{BB962C8B-B14F-4D97-AF65-F5344CB8AC3E}">
        <p14:creationId xmlns:p14="http://schemas.microsoft.com/office/powerpoint/2010/main" val="360436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B18507-DF1F-8615-D661-D2AA37104D5E}"/>
              </a:ext>
            </a:extLst>
          </p:cNvPr>
          <p:cNvSpPr>
            <a:spLocks noGrp="1"/>
          </p:cNvSpPr>
          <p:nvPr>
            <p:ph type="title"/>
          </p:nvPr>
        </p:nvSpPr>
        <p:spPr/>
        <p:txBody>
          <a:bodyPr/>
          <a:lstStyle/>
          <a:p>
            <a:r>
              <a:rPr lang="en-US" dirty="0"/>
              <a:t>Rationale for studying combinations </a:t>
            </a:r>
          </a:p>
        </p:txBody>
      </p:sp>
      <p:sp>
        <p:nvSpPr>
          <p:cNvPr id="3" name="Content Placeholder 2">
            <a:extLst>
              <a:ext uri="{FF2B5EF4-FFF2-40B4-BE49-F238E27FC236}">
                <a16:creationId xmlns:a16="http://schemas.microsoft.com/office/drawing/2014/main" xmlns="" id="{A3B9F0A6-93EB-596E-D260-C72FBC714347}"/>
              </a:ext>
            </a:extLst>
          </p:cNvPr>
          <p:cNvSpPr>
            <a:spLocks noGrp="1"/>
          </p:cNvSpPr>
          <p:nvPr>
            <p:ph idx="1"/>
          </p:nvPr>
        </p:nvSpPr>
        <p:spPr/>
        <p:txBody>
          <a:bodyPr/>
          <a:lstStyle/>
          <a:p>
            <a:r>
              <a:rPr lang="en-US" dirty="0"/>
              <a:t>Post-treatment Lyme disease (PTLD) occurs in 10% - 20% of patients</a:t>
            </a:r>
          </a:p>
          <a:p>
            <a:r>
              <a:rPr lang="en-US" dirty="0"/>
              <a:t>Failure of antibiotics to eradicate Bb infection is a proposed explanation for PTLD</a:t>
            </a:r>
          </a:p>
          <a:p>
            <a:r>
              <a:rPr lang="en-US" dirty="0"/>
              <a:t>Guidelines for LD treatment utilize single antibiotic agents (monotherapy). IDSA as well as other international agencies recommend doxycycline or amoxicillin.</a:t>
            </a:r>
          </a:p>
          <a:p>
            <a:r>
              <a:rPr lang="en-US" dirty="0"/>
              <a:t>Delays in treatment increase the likelihood of PTLD</a:t>
            </a:r>
          </a:p>
        </p:txBody>
      </p:sp>
    </p:spTree>
    <p:extLst>
      <p:ext uri="{BB962C8B-B14F-4D97-AF65-F5344CB8AC3E}">
        <p14:creationId xmlns:p14="http://schemas.microsoft.com/office/powerpoint/2010/main" val="249488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6F3584-C87B-663D-DB23-388E9B3C3F0C}"/>
              </a:ext>
            </a:extLst>
          </p:cNvPr>
          <p:cNvSpPr>
            <a:spLocks noGrp="1"/>
          </p:cNvSpPr>
          <p:nvPr>
            <p:ph type="title"/>
          </p:nvPr>
        </p:nvSpPr>
        <p:spPr/>
        <p:txBody>
          <a:bodyPr/>
          <a:lstStyle/>
          <a:p>
            <a:r>
              <a:rPr lang="en-US" dirty="0"/>
              <a:t>Rationale for studying combination therapy </a:t>
            </a:r>
          </a:p>
        </p:txBody>
      </p:sp>
      <p:sp>
        <p:nvSpPr>
          <p:cNvPr id="3" name="Content Placeholder 2">
            <a:extLst>
              <a:ext uri="{FF2B5EF4-FFF2-40B4-BE49-F238E27FC236}">
                <a16:creationId xmlns:a16="http://schemas.microsoft.com/office/drawing/2014/main" xmlns="" id="{DCDE0911-63C8-0024-D9AD-C822C8832E63}"/>
              </a:ext>
            </a:extLst>
          </p:cNvPr>
          <p:cNvSpPr>
            <a:spLocks noGrp="1"/>
          </p:cNvSpPr>
          <p:nvPr>
            <p:ph idx="1"/>
          </p:nvPr>
        </p:nvSpPr>
        <p:spPr/>
        <p:txBody>
          <a:bodyPr/>
          <a:lstStyle/>
          <a:p>
            <a:r>
              <a:rPr lang="en-US" dirty="0"/>
              <a:t>Studies in mice, dogs and nonhuman primates show persistent infection of Bb infection after treatment with doxycycline or ceftriaxone</a:t>
            </a:r>
          </a:p>
          <a:p>
            <a:r>
              <a:rPr lang="en-US" i="1" dirty="0"/>
              <a:t>In vitro </a:t>
            </a:r>
            <a:r>
              <a:rPr lang="en-US" dirty="0"/>
              <a:t>studies have shown improved efficacy with combinations of antibiotics</a:t>
            </a:r>
          </a:p>
          <a:p>
            <a:r>
              <a:rPr lang="en-US" dirty="0"/>
              <a:t>In some small human studies combinations of antibiotics (IV) have been successful (e.g. daptomycin + </a:t>
            </a:r>
            <a:r>
              <a:rPr lang="en-US" dirty="0" err="1"/>
              <a:t>cefoperazone</a:t>
            </a:r>
            <a:r>
              <a:rPr lang="en-US" dirty="0"/>
              <a:t> + doxycycline)</a:t>
            </a:r>
          </a:p>
          <a:p>
            <a:r>
              <a:rPr lang="en-US" dirty="0"/>
              <a:t>Combinations of antibiotics have been shown to eradicate persistent infections such as tuberculosis and brucellosis </a:t>
            </a:r>
          </a:p>
        </p:txBody>
      </p:sp>
    </p:spTree>
    <p:extLst>
      <p:ext uri="{BB962C8B-B14F-4D97-AF65-F5344CB8AC3E}">
        <p14:creationId xmlns:p14="http://schemas.microsoft.com/office/powerpoint/2010/main" val="2409316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E6121A-F08A-2D92-713B-9DB0ABFFDD09}"/>
              </a:ext>
            </a:extLst>
          </p:cNvPr>
          <p:cNvSpPr>
            <a:spLocks noGrp="1"/>
          </p:cNvSpPr>
          <p:nvPr>
            <p:ph type="title"/>
          </p:nvPr>
        </p:nvSpPr>
        <p:spPr/>
        <p:txBody>
          <a:bodyPr/>
          <a:lstStyle/>
          <a:p>
            <a:r>
              <a:rPr lang="en-US" dirty="0"/>
              <a:t>Combination therapy vs monotherapy study: Design/ Materials and Methods</a:t>
            </a:r>
          </a:p>
        </p:txBody>
      </p:sp>
      <p:sp>
        <p:nvSpPr>
          <p:cNvPr id="3" name="Content Placeholder 2">
            <a:extLst>
              <a:ext uri="{FF2B5EF4-FFF2-40B4-BE49-F238E27FC236}">
                <a16:creationId xmlns:a16="http://schemas.microsoft.com/office/drawing/2014/main" xmlns="" id="{3A527EF1-E70A-9A72-B6E0-3ACD9769DEAE}"/>
              </a:ext>
            </a:extLst>
          </p:cNvPr>
          <p:cNvSpPr>
            <a:spLocks noGrp="1"/>
          </p:cNvSpPr>
          <p:nvPr>
            <p:ph idx="1"/>
          </p:nvPr>
        </p:nvSpPr>
        <p:spPr/>
        <p:txBody>
          <a:bodyPr/>
          <a:lstStyle/>
          <a:p>
            <a:r>
              <a:rPr lang="en-US" dirty="0"/>
              <a:t>Laboratory mice inoculated with Bb strain 835</a:t>
            </a:r>
          </a:p>
          <a:p>
            <a:r>
              <a:rPr lang="en-US" dirty="0"/>
              <a:t>Infection confirmed at 1-month post-inoculation by ear biopsy/serology</a:t>
            </a:r>
          </a:p>
          <a:p>
            <a:r>
              <a:rPr lang="en-US" dirty="0"/>
              <a:t>Treatment was not started until 2 months post-inoculation</a:t>
            </a:r>
          </a:p>
          <a:p>
            <a:r>
              <a:rPr lang="en-US" dirty="0"/>
              <a:t>Treatments were administered for 30 days</a:t>
            </a:r>
          </a:p>
          <a:p>
            <a:r>
              <a:rPr lang="en-US" dirty="0"/>
              <a:t>Mice were divided into groups of 5</a:t>
            </a:r>
          </a:p>
          <a:p>
            <a:r>
              <a:rPr lang="en-US" dirty="0"/>
              <a:t>Each group received a different therapy: untreated controls, various single agents (n = 8) and antibiotic combinations (n = 11) </a:t>
            </a:r>
          </a:p>
        </p:txBody>
      </p:sp>
    </p:spTree>
    <p:extLst>
      <p:ext uri="{BB962C8B-B14F-4D97-AF65-F5344CB8AC3E}">
        <p14:creationId xmlns:p14="http://schemas.microsoft.com/office/powerpoint/2010/main" val="8505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82201C-E6A8-587B-A928-E7CC91999486}"/>
              </a:ext>
            </a:extLst>
          </p:cNvPr>
          <p:cNvSpPr>
            <a:spLocks noGrp="1"/>
          </p:cNvSpPr>
          <p:nvPr>
            <p:ph type="title"/>
          </p:nvPr>
        </p:nvSpPr>
        <p:spPr/>
        <p:txBody>
          <a:bodyPr/>
          <a:lstStyle/>
          <a:p>
            <a:r>
              <a:rPr lang="en-US" dirty="0"/>
              <a:t>Combination therapy vs monotherapy study: Design / Materials and Methods</a:t>
            </a:r>
          </a:p>
        </p:txBody>
      </p:sp>
      <p:sp>
        <p:nvSpPr>
          <p:cNvPr id="3" name="Content Placeholder 2">
            <a:extLst>
              <a:ext uri="{FF2B5EF4-FFF2-40B4-BE49-F238E27FC236}">
                <a16:creationId xmlns:a16="http://schemas.microsoft.com/office/drawing/2014/main" xmlns="" id="{85E499C3-1B4E-4B82-D40B-0D6D540EEEE4}"/>
              </a:ext>
            </a:extLst>
          </p:cNvPr>
          <p:cNvSpPr>
            <a:spLocks noGrp="1"/>
          </p:cNvSpPr>
          <p:nvPr>
            <p:ph idx="1"/>
          </p:nvPr>
        </p:nvSpPr>
        <p:spPr>
          <a:xfrm>
            <a:off x="838200" y="1836016"/>
            <a:ext cx="10515600" cy="4351338"/>
          </a:xfrm>
        </p:spPr>
        <p:txBody>
          <a:bodyPr/>
          <a:lstStyle/>
          <a:p>
            <a:r>
              <a:rPr lang="en-US" dirty="0"/>
              <a:t>Antimicrobials used:</a:t>
            </a:r>
          </a:p>
          <a:p>
            <a:pPr lvl="1"/>
            <a:r>
              <a:rPr lang="en-US" dirty="0"/>
              <a:t>Single agents: </a:t>
            </a:r>
            <a:r>
              <a:rPr lang="en-US" dirty="0" err="1"/>
              <a:t>azlocillin</a:t>
            </a:r>
            <a:r>
              <a:rPr lang="en-US" dirty="0"/>
              <a:t>, Bactrim, </a:t>
            </a:r>
            <a:r>
              <a:rPr lang="en-US" dirty="0" err="1"/>
              <a:t>disulfuram</a:t>
            </a:r>
            <a:r>
              <a:rPr lang="en-US" dirty="0"/>
              <a:t>, </a:t>
            </a:r>
            <a:r>
              <a:rPr lang="en-US" dirty="0" err="1"/>
              <a:t>carbomycin</a:t>
            </a:r>
            <a:r>
              <a:rPr lang="en-US" dirty="0"/>
              <a:t>, dapsone, cefotaxime rifampicin, loratadine</a:t>
            </a:r>
          </a:p>
          <a:p>
            <a:pPr lvl="1"/>
            <a:r>
              <a:rPr lang="en-US" dirty="0"/>
              <a:t>These were specifically selected because these agents had been shown to be potentially/theoretically effective in persistent infection</a:t>
            </a:r>
          </a:p>
          <a:p>
            <a:pPr lvl="1"/>
            <a:r>
              <a:rPr lang="en-US" dirty="0"/>
              <a:t>Combinations: several agents above, also combinations utilizing doxycycline, ceftriaxone</a:t>
            </a:r>
          </a:p>
          <a:p>
            <a:pPr lvl="1"/>
            <a:endParaRPr lang="en-US" dirty="0"/>
          </a:p>
          <a:p>
            <a:pPr marL="457200" lvl="1" indent="0">
              <a:buNone/>
            </a:pPr>
            <a:r>
              <a:rPr lang="en-US" dirty="0"/>
              <a:t>(the authors indicated doxycycline and ceftriaxone were not included in the single agent study since both had been studied previously and failed to eradicate infection when used as monotherapy) </a:t>
            </a:r>
          </a:p>
        </p:txBody>
      </p:sp>
    </p:spTree>
    <p:extLst>
      <p:ext uri="{BB962C8B-B14F-4D97-AF65-F5344CB8AC3E}">
        <p14:creationId xmlns:p14="http://schemas.microsoft.com/office/powerpoint/2010/main" val="2739590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D4CAB7-17BA-E19B-92DB-AB4A1EF44140}"/>
              </a:ext>
            </a:extLst>
          </p:cNvPr>
          <p:cNvSpPr>
            <a:spLocks noGrp="1"/>
          </p:cNvSpPr>
          <p:nvPr>
            <p:ph type="title"/>
          </p:nvPr>
        </p:nvSpPr>
        <p:spPr/>
        <p:txBody>
          <a:bodyPr/>
          <a:lstStyle/>
          <a:p>
            <a:r>
              <a:rPr lang="en-US" dirty="0"/>
              <a:t>Combination therapy vs monotherapy study: Design/Materials and Methods - </a:t>
            </a:r>
            <a:r>
              <a:rPr lang="en-US" dirty="0" err="1"/>
              <a:t>cont</a:t>
            </a:r>
            <a:r>
              <a:rPr lang="en-US" dirty="0"/>
              <a:t> </a:t>
            </a:r>
          </a:p>
        </p:txBody>
      </p:sp>
      <p:sp>
        <p:nvSpPr>
          <p:cNvPr id="3" name="Content Placeholder 2">
            <a:extLst>
              <a:ext uri="{FF2B5EF4-FFF2-40B4-BE49-F238E27FC236}">
                <a16:creationId xmlns:a16="http://schemas.microsoft.com/office/drawing/2014/main" xmlns="" id="{EE2FEE5E-1E47-D927-18A0-128860D6BE07}"/>
              </a:ext>
            </a:extLst>
          </p:cNvPr>
          <p:cNvSpPr>
            <a:spLocks noGrp="1"/>
          </p:cNvSpPr>
          <p:nvPr>
            <p:ph idx="1"/>
          </p:nvPr>
        </p:nvSpPr>
        <p:spPr/>
        <p:txBody>
          <a:bodyPr/>
          <a:lstStyle/>
          <a:p>
            <a:r>
              <a:rPr lang="en-US" dirty="0"/>
              <a:t>Following the 1-month treatment course, the mice were observed post-treatment for 2 months.</a:t>
            </a:r>
          </a:p>
          <a:p>
            <a:r>
              <a:rPr lang="en-US" dirty="0" err="1"/>
              <a:t>Xenodiagnosis</a:t>
            </a:r>
            <a:r>
              <a:rPr lang="en-US" dirty="0"/>
              <a:t>: Ixodes scapularis ticks fed on the mice and then midgut tested for Bb by IFA, PCR, RT-PCR and culture</a:t>
            </a:r>
          </a:p>
          <a:p>
            <a:r>
              <a:rPr lang="en-US" dirty="0"/>
              <a:t>Mice were subsequently euthanized 5 – 6 months post-infection</a:t>
            </a:r>
          </a:p>
          <a:p>
            <a:r>
              <a:rPr lang="en-US" dirty="0"/>
              <a:t>Multiple tissues were examined for Bb by PCR, RT-PCR and culture (tissues tested: ear, heart, spleen, bladder, joint)</a:t>
            </a:r>
          </a:p>
        </p:txBody>
      </p:sp>
    </p:spTree>
    <p:extLst>
      <p:ext uri="{BB962C8B-B14F-4D97-AF65-F5344CB8AC3E}">
        <p14:creationId xmlns:p14="http://schemas.microsoft.com/office/powerpoint/2010/main" val="287685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DDBFF2-BEF6-CE5A-7782-D20580D885F1}"/>
              </a:ext>
            </a:extLst>
          </p:cNvPr>
          <p:cNvSpPr>
            <a:spLocks noGrp="1"/>
          </p:cNvSpPr>
          <p:nvPr>
            <p:ph type="title"/>
          </p:nvPr>
        </p:nvSpPr>
        <p:spPr/>
        <p:txBody>
          <a:bodyPr/>
          <a:lstStyle/>
          <a:p>
            <a:r>
              <a:rPr lang="en-US" dirty="0"/>
              <a:t>Combination therapy vs monotherapy study: Design/Materials and Methods</a:t>
            </a:r>
          </a:p>
        </p:txBody>
      </p:sp>
      <p:sp>
        <p:nvSpPr>
          <p:cNvPr id="3" name="Content Placeholder 2">
            <a:extLst>
              <a:ext uri="{FF2B5EF4-FFF2-40B4-BE49-F238E27FC236}">
                <a16:creationId xmlns:a16="http://schemas.microsoft.com/office/drawing/2014/main" xmlns="" id="{8EA6A31B-D38E-69ED-F99B-5FDBA42F8174}"/>
              </a:ext>
            </a:extLst>
          </p:cNvPr>
          <p:cNvSpPr>
            <a:spLocks noGrp="1"/>
          </p:cNvSpPr>
          <p:nvPr>
            <p:ph idx="1"/>
          </p:nvPr>
        </p:nvSpPr>
        <p:spPr/>
        <p:txBody>
          <a:bodyPr/>
          <a:lstStyle/>
          <a:p>
            <a:r>
              <a:rPr lang="en-US" dirty="0" err="1"/>
              <a:t>Xenodiagnosis</a:t>
            </a:r>
            <a:endParaRPr lang="en-US" dirty="0"/>
          </a:p>
          <a:p>
            <a:pPr lvl="1"/>
            <a:r>
              <a:rPr lang="en-US" dirty="0"/>
              <a:t>Tick midgut culture and/or IFA positive: treatment ineffective</a:t>
            </a:r>
          </a:p>
          <a:p>
            <a:pPr lvl="1"/>
            <a:r>
              <a:rPr lang="en-US" dirty="0"/>
              <a:t>Tick midgut culture and IFA and negative </a:t>
            </a:r>
            <a:r>
              <a:rPr lang="en-US" dirty="0">
                <a:sym typeface="Wingdings" panose="05000000000000000000" pitchFamily="2" charset="2"/>
              </a:rPr>
              <a:t> tissue culture, PCR/RT-PCR done: if any positive – treatment ineffective, if all negative – treatment effective</a:t>
            </a:r>
          </a:p>
          <a:p>
            <a:r>
              <a:rPr lang="en-US" dirty="0">
                <a:sym typeface="Wingdings" panose="05000000000000000000" pitchFamily="2" charset="2"/>
              </a:rPr>
              <a:t>Tissue cultures </a:t>
            </a:r>
          </a:p>
          <a:p>
            <a:pPr lvl="1"/>
            <a:r>
              <a:rPr lang="en-US" dirty="0">
                <a:sym typeface="Wingdings" panose="05000000000000000000" pitchFamily="2" charset="2"/>
              </a:rPr>
              <a:t>Positive: treatment ineffective</a:t>
            </a:r>
          </a:p>
          <a:p>
            <a:pPr lvl="1"/>
            <a:r>
              <a:rPr lang="en-US" dirty="0">
                <a:sym typeface="Wingdings" panose="05000000000000000000" pitchFamily="2" charset="2"/>
              </a:rPr>
              <a:t>Negative  PCR/RT-PCR done: if any positive – treatment ineffective, if all negative – treatment effective</a:t>
            </a:r>
          </a:p>
          <a:p>
            <a:pPr lvl="1"/>
            <a:endParaRPr lang="en-US" dirty="0">
              <a:sym typeface="Wingdings" panose="05000000000000000000" pitchFamily="2" charset="2"/>
            </a:endParaRPr>
          </a:p>
        </p:txBody>
      </p:sp>
    </p:spTree>
    <p:extLst>
      <p:ext uri="{BB962C8B-B14F-4D97-AF65-F5344CB8AC3E}">
        <p14:creationId xmlns:p14="http://schemas.microsoft.com/office/powerpoint/2010/main" val="28675097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rpes Family" id="{A272D8AD-961D-40E3-A92D-2B26CAEABC2F}" vid="{71D0D652-8D1A-4FD2-9BD1-D5FFCAE934D6}"/>
    </a:ext>
  </a:extLst>
</a:theme>
</file>

<file path=docProps/app.xml><?xml version="1.0" encoding="utf-8"?>
<Properties xmlns="http://schemas.openxmlformats.org/officeDocument/2006/extended-properties" xmlns:vt="http://schemas.openxmlformats.org/officeDocument/2006/docPropsVTypes">
  <Template>Herpes Family</Template>
  <TotalTime>599</TotalTime>
  <Words>1525</Words>
  <Application>Microsoft Office PowerPoint</Application>
  <PresentationFormat>Widescreen</PresentationFormat>
  <Paragraphs>129</Paragraphs>
  <Slides>20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Calibri Light</vt:lpstr>
      <vt:lpstr>Museo Sans</vt:lpstr>
      <vt:lpstr>MyriadPro-Bold</vt:lpstr>
      <vt:lpstr>MyriadPro-Semibold</vt:lpstr>
      <vt:lpstr>MyriadPro-SemiboldIt</vt:lpstr>
      <vt:lpstr>Wingdings</vt:lpstr>
      <vt:lpstr>Office Theme</vt:lpstr>
      <vt:lpstr>Lyme Disease Update 2025</vt:lpstr>
      <vt:lpstr>Lyme Disease 2025</vt:lpstr>
      <vt:lpstr>PowerPoint Presentation</vt:lpstr>
      <vt:lpstr>Rationale for studying combinations </vt:lpstr>
      <vt:lpstr>Rationale for studying combination therapy </vt:lpstr>
      <vt:lpstr>Combination therapy vs monotherapy study: Design/ Materials and Methods</vt:lpstr>
      <vt:lpstr>Combination therapy vs monotherapy study: Design / Materials and Methods</vt:lpstr>
      <vt:lpstr>Combination therapy vs monotherapy study: Design/Materials and Methods - cont </vt:lpstr>
      <vt:lpstr>Combination therapy vs monotherapy study: Design/Materials and Methods</vt:lpstr>
      <vt:lpstr>Combination therapy vs monotherapy study: Results</vt:lpstr>
      <vt:lpstr>Combination therapy vs monotherapy study: Conclusions</vt:lpstr>
      <vt:lpstr>Combination therapy for PTLD</vt:lpstr>
      <vt:lpstr>Bb peptidoglycan (Bb Pg)</vt:lpstr>
      <vt:lpstr>Bb peptidoglycan </vt:lpstr>
      <vt:lpstr>PowerPoint Presentation</vt:lpstr>
      <vt:lpstr>Bb Pg persists in tissues (McClune study)</vt:lpstr>
      <vt:lpstr>Bb Pg effects (McClune study)</vt:lpstr>
      <vt:lpstr>Bb Pg Conclusions</vt:lpstr>
      <vt:lpstr>Bb Pg Role in LD/PTLD (dead pieces)</vt:lpstr>
      <vt:lpstr>Chronic Lyme / PTLD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Infections Associated with Herpes Family of Viruses</dc:title>
  <dc:creator>Joe Brewer</dc:creator>
  <cp:lastModifiedBy>Microsoft account</cp:lastModifiedBy>
  <cp:revision>20</cp:revision>
  <dcterms:created xsi:type="dcterms:W3CDTF">2024-01-28T00:00:35Z</dcterms:created>
  <dcterms:modified xsi:type="dcterms:W3CDTF">2025-10-29T13:31:19Z</dcterms:modified>
</cp:coreProperties>
</file>